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79"/>
  </p:notesMasterIdLst>
  <p:handoutMasterIdLst>
    <p:handoutMasterId r:id="rId80"/>
  </p:handoutMasterIdLst>
  <p:sldIdLst>
    <p:sldId id="259" r:id="rId3"/>
    <p:sldId id="260" r:id="rId4"/>
    <p:sldId id="262" r:id="rId5"/>
    <p:sldId id="261" r:id="rId6"/>
    <p:sldId id="274" r:id="rId7"/>
    <p:sldId id="263" r:id="rId8"/>
    <p:sldId id="271" r:id="rId9"/>
    <p:sldId id="270" r:id="rId10"/>
    <p:sldId id="272" r:id="rId11"/>
    <p:sldId id="273" r:id="rId12"/>
    <p:sldId id="307" r:id="rId13"/>
    <p:sldId id="264" r:id="rId14"/>
    <p:sldId id="275" r:id="rId15"/>
    <p:sldId id="339" r:id="rId16"/>
    <p:sldId id="276" r:id="rId17"/>
    <p:sldId id="282" r:id="rId18"/>
    <p:sldId id="278" r:id="rId19"/>
    <p:sldId id="279" r:id="rId20"/>
    <p:sldId id="277" r:id="rId21"/>
    <p:sldId id="283" r:id="rId22"/>
    <p:sldId id="284" r:id="rId23"/>
    <p:sldId id="292" r:id="rId24"/>
    <p:sldId id="285" r:id="rId25"/>
    <p:sldId id="291" r:id="rId26"/>
    <p:sldId id="293" r:id="rId27"/>
    <p:sldId id="294" r:id="rId28"/>
    <p:sldId id="286" r:id="rId29"/>
    <p:sldId id="295" r:id="rId30"/>
    <p:sldId id="296" r:id="rId31"/>
    <p:sldId id="290" r:id="rId32"/>
    <p:sldId id="297" r:id="rId33"/>
    <p:sldId id="299" r:id="rId34"/>
    <p:sldId id="300" r:id="rId35"/>
    <p:sldId id="289" r:id="rId36"/>
    <p:sldId id="301" r:id="rId37"/>
    <p:sldId id="302" r:id="rId38"/>
    <p:sldId id="304" r:id="rId39"/>
    <p:sldId id="288" r:id="rId40"/>
    <p:sldId id="303" r:id="rId41"/>
    <p:sldId id="305" r:id="rId42"/>
    <p:sldId id="265" r:id="rId43"/>
    <p:sldId id="287" r:id="rId44"/>
    <p:sldId id="306" r:id="rId45"/>
    <p:sldId id="308" r:id="rId46"/>
    <p:sldId id="311" r:id="rId47"/>
    <p:sldId id="313" r:id="rId48"/>
    <p:sldId id="314" r:id="rId49"/>
    <p:sldId id="317" r:id="rId50"/>
    <p:sldId id="312" r:id="rId51"/>
    <p:sldId id="315" r:id="rId52"/>
    <p:sldId id="316" r:id="rId53"/>
    <p:sldId id="266" r:id="rId54"/>
    <p:sldId id="309" r:id="rId55"/>
    <p:sldId id="318" r:id="rId56"/>
    <p:sldId id="310" r:id="rId57"/>
    <p:sldId id="332" r:id="rId58"/>
    <p:sldId id="337" r:id="rId59"/>
    <p:sldId id="319" r:id="rId60"/>
    <p:sldId id="321" r:id="rId61"/>
    <p:sldId id="330" r:id="rId62"/>
    <p:sldId id="331" r:id="rId63"/>
    <p:sldId id="267" r:id="rId64"/>
    <p:sldId id="322" r:id="rId65"/>
    <p:sldId id="323" r:id="rId66"/>
    <p:sldId id="326" r:id="rId67"/>
    <p:sldId id="327" r:id="rId68"/>
    <p:sldId id="324" r:id="rId69"/>
    <p:sldId id="325" r:id="rId70"/>
    <p:sldId id="328" r:id="rId71"/>
    <p:sldId id="329" r:id="rId72"/>
    <p:sldId id="336" r:id="rId73"/>
    <p:sldId id="340" r:id="rId74"/>
    <p:sldId id="338" r:id="rId75"/>
    <p:sldId id="268" r:id="rId76"/>
    <p:sldId id="335" r:id="rId77"/>
    <p:sldId id="334" r:id="rId7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Outline" id="{99E5BCA5-9C0E-48F2-B21E-6EC7369CF1AF}">
          <p14:sldIdLst>
            <p14:sldId id="259"/>
            <p14:sldId id="260"/>
          </p14:sldIdLst>
        </p14:section>
        <p14:section name="Teaser" id="{DC06AAEE-2541-436C-A6E7-9E6EBDEC98B3}">
          <p14:sldIdLst>
            <p14:sldId id="262"/>
            <p14:sldId id="261"/>
            <p14:sldId id="274"/>
          </p14:sldIdLst>
        </p14:section>
        <p14:section name="Introduction/Motivation" id="{4850FFBB-BCE1-468C-8F31-41042ED21646}">
          <p14:sldIdLst>
            <p14:sldId id="263"/>
            <p14:sldId id="271"/>
            <p14:sldId id="270"/>
            <p14:sldId id="272"/>
            <p14:sldId id="273"/>
            <p14:sldId id="307"/>
          </p14:sldIdLst>
        </p14:section>
        <p14:section name="Background" id="{5174D92F-A87C-40E0-8830-B561AADB17B1}">
          <p14:sldIdLst>
            <p14:sldId id="264"/>
            <p14:sldId id="275"/>
            <p14:sldId id="339"/>
            <p14:sldId id="276"/>
            <p14:sldId id="282"/>
            <p14:sldId id="278"/>
            <p14:sldId id="279"/>
            <p14:sldId id="277"/>
            <p14:sldId id="283"/>
            <p14:sldId id="284"/>
            <p14:sldId id="292"/>
            <p14:sldId id="285"/>
            <p14:sldId id="291"/>
            <p14:sldId id="293"/>
            <p14:sldId id="294"/>
            <p14:sldId id="286"/>
            <p14:sldId id="295"/>
            <p14:sldId id="296"/>
            <p14:sldId id="290"/>
            <p14:sldId id="297"/>
            <p14:sldId id="299"/>
            <p14:sldId id="300"/>
            <p14:sldId id="289"/>
            <p14:sldId id="301"/>
            <p14:sldId id="302"/>
            <p14:sldId id="304"/>
            <p14:sldId id="288"/>
            <p14:sldId id="303"/>
            <p14:sldId id="305"/>
          </p14:sldIdLst>
        </p14:section>
        <p14:section name="Solution" id="{4F9F68A7-E840-46B1-A264-777A9D900440}">
          <p14:sldIdLst>
            <p14:sldId id="265"/>
            <p14:sldId id="287"/>
            <p14:sldId id="306"/>
            <p14:sldId id="308"/>
            <p14:sldId id="311"/>
            <p14:sldId id="313"/>
            <p14:sldId id="314"/>
            <p14:sldId id="317"/>
            <p14:sldId id="312"/>
            <p14:sldId id="315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8"/>
            <p14:sldId id="310"/>
            <p14:sldId id="332"/>
            <p14:sldId id="337"/>
            <p14:sldId id="319"/>
            <p14:sldId id="321"/>
            <p14:sldId id="330"/>
            <p14:sldId id="331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26"/>
            <p14:sldId id="327"/>
            <p14:sldId id="324"/>
            <p14:sldId id="325"/>
            <p14:sldId id="328"/>
            <p14:sldId id="329"/>
            <p14:sldId id="336"/>
            <p14:sldId id="340"/>
            <p14:sldId id="338"/>
          </p14:sldIdLst>
        </p14:section>
        <p14:section name="Future work and conclusions" id="{8CCF7C13-69FF-45C7-84EA-961B7886FD2A}">
          <p14:sldIdLst>
            <p14:sldId id="268"/>
            <p14:sldId id="335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>
      <p:ext uri="{19B8F6BF-5375-455C-9EA6-DF929625EA0E}">
        <p15:presenceInfo xmlns:p15="http://schemas.microsoft.com/office/powerpoint/2012/main" userId="47002c30e95038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9" autoAdjust="0"/>
    <p:restoredTop sz="85854" autoAdjust="0"/>
  </p:normalViewPr>
  <p:slideViewPr>
    <p:cSldViewPr snapToGrid="0" snapToObjects="1">
      <p:cViewPr varScale="1">
        <p:scale>
          <a:sx n="102" d="100"/>
          <a:sy n="102" d="100"/>
        </p:scale>
        <p:origin x="108" y="1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max_a</a:t>
            </a:r>
            <a:r>
              <a:rPr lang="en-US" dirty="0"/>
              <a:t>’, s’, 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24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6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theta^-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5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  <a:p>
            <a:r>
              <a:rPr lang="en-US" dirty="0"/>
              <a:t>Policy still uses discrete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with respect to each theta parameter tells you which way to push the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1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Robot can move omnidirectionally.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1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87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0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printed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discounted reward of a state. </a:t>
            </a:r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game of chess. Sacrificing a piece may seem like a negative action but may open other opportunities.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0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On-policy: typically less efficient.</a:t>
            </a:r>
          </a:p>
          <a:p>
            <a:endParaRPr lang="en-US" dirty="0"/>
          </a:p>
          <a:p>
            <a:r>
              <a:rPr lang="en-US" dirty="0"/>
              <a:t>Off-policy: more efficient at exploring but less likely to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7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imagine a game of tic-tac-toe as shown in Figure 6.2. Each of the nine spaces can take one of three values (blank, X, or O) so the game has 39 = 19, 683 possible states (although some states are not achievable as the game would end once a player gets three in a row). Given a particular state, the Q-function returns the quality, i.e. predicted goodness, of each possible action the player could take. Therefore, the optimal action to take is simply the one with the highest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Network-Based Robotic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dirty="0"/>
              <a:t>Master’s Thesis</a:t>
            </a:r>
          </a:p>
          <a:p>
            <a:r>
              <a:rPr lang="en-US" dirty="0"/>
              <a:t>Justin 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June 8, 2018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r>
              <a:rPr lang="en-US" dirty="0"/>
              <a:t>Contains numerous custom parts and electronics.</a:t>
            </a:r>
          </a:p>
          <a:p>
            <a:r>
              <a:rPr lang="en-US" dirty="0"/>
              <a:t>394 individual parts.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7056-43B6-4F28-90C4-ABB77DB8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3B1D-20D5-42F7-BBE8-87EF477C9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machine learning to control robot’s position and orientation in the field with continuous state and action spaces.</a:t>
            </a:r>
          </a:p>
          <a:p>
            <a:r>
              <a:rPr lang="en-US" dirty="0"/>
              <a:t>Receive state information from sensors and output four motor voltages to drive robot wheels.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1BA4-7E06-4B0B-A463-2EBBBE1E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E5A8-A694-490E-9429-AFF7D15B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E36F4-53BB-4974-B4D8-491D9268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8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(RL)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machine learning.</a:t>
            </a:r>
          </a:p>
          <a:p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  <a:p>
            <a:r>
              <a:rPr lang="en-US" dirty="0"/>
              <a:t>“In-between” supervised and unsupervised learning.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Kinds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learning: perform classification.</a:t>
            </a:r>
          </a:p>
          <a:p>
            <a:r>
              <a:rPr lang="en-US" dirty="0"/>
              <a:t>Unsupervised learning: data clustering, find underlying patterns.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7D518-A5A1-4997-971F-A4035041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46621"/>
            <a:ext cx="8144759" cy="18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9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Reward G</a:t>
            </a:r>
            <a:r>
              <a:rPr lang="en-US" baseline="-25000" dirty="0"/>
              <a:t>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rewards.</a:t>
            </a:r>
          </a:p>
          <a:p>
            <a:r>
              <a:rPr lang="en-US" dirty="0"/>
              <a:t>Usable in RL problems with a definitive end.</a:t>
            </a:r>
          </a:p>
          <a:p>
            <a:r>
              <a:rPr lang="en-US" dirty="0"/>
              <a:t>Actor’s goal to maximize G</a:t>
            </a:r>
            <a:r>
              <a:rPr lang="en-US" baseline="-25000" dirty="0"/>
              <a:t>t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3AD9C-C510-418A-9198-E308ED8E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22" y="2920542"/>
            <a:ext cx="4939645" cy="9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79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G</a:t>
            </a:r>
            <a:r>
              <a:rPr lang="en-US" baseline="-25000" dirty="0"/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converge for environments with no maximum time step.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BCEC-2A82-4FAE-BCBA-548DD613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0920-E781-4E3F-9A70-E10DB7EFF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259259" cy="31169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Indicates the long-term reward expected from a state 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if a state only has a small immediate reward, it may possess high value since it leads to high reward states.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6578-B222-42AC-B33A-7C8D520A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6C700-ECC1-4BAB-A33B-CA10EBE5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9671-7CC1-442C-9FC9-3F79C08B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  <p:pic>
        <p:nvPicPr>
          <p:cNvPr id="4098" name="Picture 2" descr="https://cdn-images-1.medium.com/max/2000/1*mz4H9-HgAU-9QqtsNonzMA.jpeg">
            <a:extLst>
              <a:ext uri="{FF2B5EF4-FFF2-40B4-BE49-F238E27FC236}">
                <a16:creationId xmlns:a16="http://schemas.microsoft.com/office/drawing/2014/main" id="{ACFE9239-0732-444E-9B6A-5FD9C852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21" y="1321371"/>
            <a:ext cx="3044154" cy="190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716459" y="3246516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https://arcdigital.media/the-trans-pacific-partnership-</a:t>
            </a:r>
          </a:p>
          <a:p>
            <a:r>
              <a:rPr lang="en-US" sz="1000" dirty="0"/>
              <a:t>a-pawn-sacrifice-in-a-global-game-22e62cdf775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2DB72A-A918-4BB1-9D39-34F62DA0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31" y="2571750"/>
            <a:ext cx="3727172" cy="4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state </a:t>
            </a:r>
            <a:r>
              <a:rPr lang="en-US" b="1" u="sng" dirty="0"/>
              <a:t>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4818-2506-42A8-8187-37541D20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ED23-C155-43BB-8D3C-B761EDF3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(</a:t>
            </a:r>
            <a:r>
              <a:rPr lang="el-GR" dirty="0"/>
              <a:t>π</a:t>
            </a:r>
            <a:r>
              <a:rPr lang="el-GR" baseline="-25000" dirty="0"/>
              <a:t>∗</a:t>
            </a:r>
            <a:r>
              <a:rPr lang="en-US" dirty="0"/>
              <a:t>): produces greater </a:t>
            </a:r>
            <a:r>
              <a:rPr lang="en-US"/>
              <a:t>or equal value </a:t>
            </a:r>
            <a:r>
              <a:rPr lang="en-US" dirty="0"/>
              <a:t>for every possible state than any other policy (</a:t>
            </a:r>
            <a:r>
              <a:rPr lang="el-GR" dirty="0"/>
              <a:t>π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Greedy: take action with highest value/Q-value.</a:t>
            </a:r>
          </a:p>
          <a:p>
            <a:r>
              <a:rPr lang="en-US" dirty="0"/>
              <a:t>Random: pick a random action.</a:t>
            </a:r>
          </a:p>
          <a:p>
            <a:r>
              <a:rPr lang="el-GR" dirty="0"/>
              <a:t>ε</a:t>
            </a:r>
            <a:r>
              <a:rPr lang="en-US" dirty="0"/>
              <a:t>-greedy: pick greedy action with probability 1-</a:t>
            </a:r>
            <a:r>
              <a:rPr lang="el-GR" dirty="0"/>
              <a:t> ε</a:t>
            </a:r>
            <a:r>
              <a:rPr lang="en-US" dirty="0"/>
              <a:t> and random action with probability </a:t>
            </a:r>
            <a:r>
              <a:rPr lang="el-GR" dirty="0"/>
              <a:t>ε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D2ED9-3908-4C3D-BD91-F4C31E2E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7E6D-FB3B-4627-931D-E67ECCB7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6E08-9336-48C3-A6A1-D5C8D86C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0D00F-B7D1-4983-81C1-FA3EB207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81" y="2339397"/>
            <a:ext cx="3652838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2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8C72-A0FF-4F57-9E75-22A2812E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On-Policy vs. Off-Policy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371E-CD71-4D65-AEB9-38E41740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On-policy algorithms: learn the policy followed by the actor. </a:t>
            </a:r>
          </a:p>
          <a:p>
            <a:endParaRPr lang="en-US" dirty="0"/>
          </a:p>
          <a:p>
            <a:r>
              <a:rPr lang="en-US" dirty="0"/>
              <a:t>Off-policy algorithms: learn a policy different from the one followed by the actor. </a:t>
            </a:r>
          </a:p>
          <a:p>
            <a:endParaRPr lang="en-US" dirty="0"/>
          </a:p>
          <a:p>
            <a:r>
              <a:rPr lang="en-US" dirty="0"/>
              <a:t>Exploration vs. Exploitation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0A08E-1983-4C56-A738-21C83CCB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66329-108E-4106-9DFF-678537C6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3233-80BD-4D1E-AFE2-365ECFDC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6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Model-free, off-policy algorithm that estimates the Q-function of the environment.</a:t>
            </a:r>
          </a:p>
          <a:p>
            <a:r>
              <a:rPr lang="en-US" dirty="0"/>
              <a:t>Q-function represents the ”quality” of every possible action in every possible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48B8B-D004-451F-AE0C-2FF87579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17" y="1231906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Tabular Q-learning methods use a 2-D matrix to represent the Q-function.</a:t>
            </a:r>
          </a:p>
          <a:p>
            <a:r>
              <a:rPr lang="en-US" dirty="0"/>
              <a:t>Iteratively calculated using the Bellman equation.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17FA44-3436-461D-802E-4D3C4718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26109"/>
              </p:ext>
            </p:extLst>
          </p:nvPr>
        </p:nvGraphicFramePr>
        <p:xfrm>
          <a:off x="5081047" y="539749"/>
          <a:ext cx="3883741" cy="4125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3245945295"/>
                    </a:ext>
                  </a:extLst>
                </a:gridCol>
                <a:gridCol w="1200923">
                  <a:extLst>
                    <a:ext uri="{9D8B030D-6E8A-4147-A177-3AD203B41FA5}">
                      <a16:colId xmlns:a16="http://schemas.microsoft.com/office/drawing/2014/main" val="1058437913"/>
                    </a:ext>
                  </a:extLst>
                </a:gridCol>
                <a:gridCol w="1113568">
                  <a:extLst>
                    <a:ext uri="{9D8B030D-6E8A-4147-A177-3AD203B41FA5}">
                      <a16:colId xmlns:a16="http://schemas.microsoft.com/office/drawing/2014/main" val="1624997102"/>
                    </a:ext>
                  </a:extLst>
                </a:gridCol>
                <a:gridCol w="1081570">
                  <a:extLst>
                    <a:ext uri="{9D8B030D-6E8A-4147-A177-3AD203B41FA5}">
                      <a16:colId xmlns:a16="http://schemas.microsoft.com/office/drawing/2014/main" val="331332230"/>
                    </a:ext>
                  </a:extLst>
                </a:gridCol>
              </a:tblGrid>
              <a:tr h="48602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64619"/>
                  </a:ext>
                </a:extLst>
              </a:tr>
              <a:tr h="1213183"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top left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top middle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60448"/>
                  </a:ext>
                </a:extLst>
              </a:tr>
              <a:tr h="1213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0846"/>
                  </a:ext>
                </a:extLst>
              </a:tr>
              <a:tr h="1213183">
                <a:tc v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541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1D4CD17-5312-4530-99D8-13CA3DC4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8795" y="3557172"/>
            <a:ext cx="908473" cy="91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64327-F971-400B-97DA-8F696D41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85593" y="2378303"/>
            <a:ext cx="908473" cy="914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2EB4A-1F7D-460E-A3A5-EE01151E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51036"/>
            <a:ext cx="4204355" cy="4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Iterative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8403996" cy="3116934"/>
          </a:xfrm>
        </p:spPr>
        <p:txBody>
          <a:bodyPr/>
          <a:lstStyle/>
          <a:p>
            <a:r>
              <a:rPr lang="en-US" dirty="0"/>
              <a:t>Iteratively calculated using the Bellman equation.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Learning rate </a:t>
            </a:r>
            <a:r>
              <a:rPr lang="el-GR" dirty="0"/>
              <a:t>α</a:t>
            </a:r>
            <a:r>
              <a:rPr lang="en-US" b="1" dirty="0"/>
              <a:t> </a:t>
            </a:r>
            <a:r>
              <a:rPr lang="en-US" dirty="0"/>
              <a:t>improves convergence.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2EB4A-1F7D-460E-A3A5-EE01151E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20" y="1979676"/>
            <a:ext cx="4204355" cy="418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D5607-8E89-4FF2-9E0C-4D266830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88" y="3237111"/>
            <a:ext cx="6674177" cy="4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tx1"/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0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2A72-110E-4923-8F28-63E336A8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State-Action-Reward-State-Action (SARSA)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8790-0F9D-445F-8236-C62BC8C68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on-policy algorithm similar to Q-learning.</a:t>
            </a:r>
          </a:p>
          <a:p>
            <a:r>
              <a:rPr lang="en-US" dirty="0"/>
              <a:t>Updates Q based on next state and action instead of greedy action: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to Q-learning update: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AB5D0-9C39-4CD2-B575-A275A39A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B093B-EF7F-443D-9DDC-091CD7A1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2165A-D05B-448C-83C9-956B21FC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43F0B-06C9-4466-9D55-E07035E7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3923729"/>
            <a:ext cx="6496050" cy="465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24232E-9CB8-4AF7-89E3-698278D0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" y="2739665"/>
            <a:ext cx="7868893" cy="5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36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BAD5-7EF9-4684-918B-DA1CF42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Q-Learning and SARSA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1847-310F-4A77-BC9C-4BD35105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practical for large state or action spaces. </a:t>
            </a:r>
          </a:p>
          <a:p>
            <a:pPr lvl="1"/>
            <a:r>
              <a:rPr lang="en-US" dirty="0"/>
              <a:t>(# of Q table elements) = (# of states) x (# of actions)</a:t>
            </a:r>
          </a:p>
          <a:p>
            <a:pPr lvl="1"/>
            <a:endParaRPr lang="en-US" dirty="0"/>
          </a:p>
          <a:p>
            <a:r>
              <a:rPr lang="en-US" dirty="0"/>
              <a:t>Not practical for continuous state or action spaces. </a:t>
            </a:r>
          </a:p>
          <a:p>
            <a:endParaRPr lang="en-US" dirty="0"/>
          </a:p>
          <a:p>
            <a:r>
              <a:rPr lang="en-US" dirty="0"/>
              <a:t>Cannot generalize learnings. Must explore all (state, action) combinations. Expensive!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3C4B-3ABF-4A69-8E88-46B8D973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3D43-A48E-4AEF-848E-826E2102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710B-F65F-4EC9-B4D2-BE7683DF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0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tx1"/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r>
              <a:rPr lang="en-US" dirty="0"/>
              <a:t>Can determine Q for continuous state/action spaces.</a:t>
            </a:r>
          </a:p>
          <a:p>
            <a:r>
              <a:rPr lang="en-US" dirty="0"/>
              <a:t>Replace the Q table with artificial neural network (ANN) to allow generalization.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DQN 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state and action.</a:t>
            </a:r>
          </a:p>
          <a:p>
            <a:r>
              <a:rPr lang="en-US" dirty="0"/>
              <a:t>Outputs: Q-value.</a:t>
            </a:r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Loss function: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F43F7-22F0-4EEA-810E-DC30466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2849677"/>
            <a:ext cx="4433888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AE1DB-6073-4D88-BE12-B68B10180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56" y="4013404"/>
            <a:ext cx="6629400" cy="4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current state.</a:t>
            </a:r>
          </a:p>
          <a:p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r>
              <a:rPr lang="en-US" dirty="0"/>
              <a:t>Record the reward.</a:t>
            </a:r>
          </a:p>
          <a:p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069-B23F-4EC6-A757-3797E879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as Derived by Sutton et 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7AA9-8A18-460E-A50C-72F9D617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gradient: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8DB5E-E9B6-45F8-99E9-A2864656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38224-CA74-4FC5-9C7F-8669DCDC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8662D-EE35-48CB-8072-EA1D7C69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C7F7B-F1E2-4D28-A83D-930DBD7A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59" y="1411462"/>
            <a:ext cx="4559039" cy="1128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8F91C-AF6D-43B1-A6C8-FA78905D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990" y="2926541"/>
            <a:ext cx="5343525" cy="1183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51E367-9991-454C-9C31-7AC04CB17A89}"/>
              </a:ext>
            </a:extLst>
          </p:cNvPr>
          <p:cNvSpPr txBox="1"/>
          <p:nvPr/>
        </p:nvSpPr>
        <p:spPr>
          <a:xfrm>
            <a:off x="1" y="4422907"/>
            <a:ext cx="9143999" cy="379336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1000" dirty="0"/>
              <a:t>Source: R. Sutton, D. </a:t>
            </a:r>
            <a:r>
              <a:rPr lang="en-US" sz="1000" dirty="0" err="1"/>
              <a:t>McAllester</a:t>
            </a:r>
            <a:r>
              <a:rPr lang="en-US" sz="1000" dirty="0"/>
              <a:t>, S. Singh, and Y. Mansour. Policy Gradient Methods for Reinforcement Learning with Function Approximation, pages 1057–1063. 1999. </a:t>
            </a:r>
          </a:p>
        </p:txBody>
      </p:sp>
    </p:spTree>
    <p:extLst>
      <p:ext uri="{BB962C8B-B14F-4D97-AF65-F5344CB8AC3E}">
        <p14:creationId xmlns:p14="http://schemas.microsoft.com/office/powerpoint/2010/main" val="3693181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tx1"/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21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DA8E-9135-4617-9F59-91DFF612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Deterministic Policy Gradient Method (DPG)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12461-199A-42D0-8CB7-DC24DFA33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on-policy like “vanilla” PG. </a:t>
            </a:r>
          </a:p>
          <a:p>
            <a:r>
              <a:rPr lang="en-US" dirty="0"/>
              <a:t>Limiting case of stochastic PG where policy distribution variance is 0.</a:t>
            </a:r>
          </a:p>
          <a:p>
            <a:r>
              <a:rPr lang="en-US" dirty="0"/>
              <a:t>Policy gradient only integrates over state space, reducing number of samples required.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E6E54-223D-4643-A99C-BD435018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E829-D2D6-413E-978C-4F9C98B8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C0CE1-8D58-4DFA-81A3-6526D8AB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Reinforcement learning applied to continuously-controlled robotics.</a:t>
            </a:r>
          </a:p>
          <a:p>
            <a:r>
              <a:rPr lang="en-US" dirty="0"/>
              <a:t>Controller sets robot’s position and orientation in the environment.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CDFF-F81C-48E4-9C90-2C4E23F8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Deterministic Policy Gradient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4203-810E-4D51-954C-D41198C3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gradient: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DA33-2AD0-4762-9596-7F715C33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8C99-D418-473E-9DE1-8DE9051A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5E4A8-22F2-458A-B192-5027152A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24048-26CD-45F5-8A23-21AE6675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70" y="1462250"/>
            <a:ext cx="3326730" cy="104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CCD4E-F0FC-4AA1-80A1-070975C8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62" y="3042090"/>
            <a:ext cx="5834904" cy="124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C6AB55-437E-4D5E-BEFF-477F9AE5F7FC}"/>
              </a:ext>
            </a:extLst>
          </p:cNvPr>
          <p:cNvSpPr txBox="1"/>
          <p:nvPr/>
        </p:nvSpPr>
        <p:spPr>
          <a:xfrm>
            <a:off x="1" y="4422907"/>
            <a:ext cx="9143999" cy="379336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1000" dirty="0"/>
              <a:t>Source: D. Silver, G. Lever, N. </a:t>
            </a:r>
            <a:r>
              <a:rPr lang="en-US" sz="1000" dirty="0" err="1"/>
              <a:t>Heess</a:t>
            </a:r>
            <a:r>
              <a:rPr lang="en-US" sz="1000" dirty="0"/>
              <a:t>, T. </a:t>
            </a:r>
            <a:r>
              <a:rPr lang="en-US" sz="1000" dirty="0" err="1"/>
              <a:t>Degris</a:t>
            </a:r>
            <a:r>
              <a:rPr lang="en-US" sz="1000" dirty="0"/>
              <a:t>, D. </a:t>
            </a:r>
            <a:r>
              <a:rPr lang="en-US" sz="1000" dirty="0" err="1"/>
              <a:t>Wierstra</a:t>
            </a:r>
            <a:r>
              <a:rPr lang="en-US" sz="1000" dirty="0"/>
              <a:t>, and M. </a:t>
            </a:r>
            <a:r>
              <a:rPr lang="en-US" sz="1000" dirty="0" err="1"/>
              <a:t>Riedmiller</a:t>
            </a:r>
            <a:r>
              <a:rPr lang="en-US" sz="1000" dirty="0"/>
              <a:t>. Deterministic policy gradient algorithms. Jan. 2014.</a:t>
            </a:r>
          </a:p>
        </p:txBody>
      </p:sp>
    </p:spTree>
    <p:extLst>
      <p:ext uri="{BB962C8B-B14F-4D97-AF65-F5344CB8AC3E}">
        <p14:creationId xmlns:p14="http://schemas.microsoft.com/office/powerpoint/2010/main" val="4014727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tx1"/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70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al.</a:t>
            </a:r>
          </a:p>
          <a:p>
            <a:r>
              <a:rPr lang="en-US" dirty="0"/>
              <a:t>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and critic represented by ANNs</a:t>
            </a:r>
          </a:p>
          <a:p>
            <a:r>
              <a:rPr lang="en-US" dirty="0"/>
              <a:t>Experience replay</a:t>
            </a:r>
          </a:p>
          <a:p>
            <a:r>
              <a:rPr lang="en-US" dirty="0"/>
              <a:t>Target networks for actor and critic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75BA-3A92-4990-895A-8D6364B0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272A-43BE-400E-992A-BB5D26515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 estimation (Adam) optimizer:</a:t>
            </a:r>
          </a:p>
          <a:p>
            <a:pPr lvl="1"/>
            <a:r>
              <a:rPr lang="en-US" dirty="0"/>
              <a:t>Parameter updates invariant to gradient scaling.</a:t>
            </a:r>
          </a:p>
          <a:p>
            <a:pPr lvl="1"/>
            <a:r>
              <a:rPr lang="en-US" dirty="0"/>
              <a:t>Step size annealing.</a:t>
            </a:r>
          </a:p>
          <a:p>
            <a:pPr lvl="1"/>
            <a:r>
              <a:rPr lang="en-US" dirty="0"/>
              <a:t>Bounded step size.</a:t>
            </a:r>
          </a:p>
          <a:p>
            <a:r>
              <a:rPr lang="en-US" dirty="0"/>
              <a:t>Loss function (single step):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B838-72CA-49CF-8B7C-3D544FD0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33780-611E-476C-B4AC-4C9EA8CB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983-498C-4CAE-91DB-A399D94B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DE69F-E84A-4192-85CA-F295612E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88" y="3406028"/>
            <a:ext cx="6707171" cy="5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5094-BE9F-4011-8BD8-27682AB1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Action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1B8D-5858-401D-AA1E-D23FC250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of the critic output with respect to each input action.</a:t>
            </a:r>
          </a:p>
          <a:p>
            <a:endParaRPr lang="en-US" dirty="0"/>
          </a:p>
          <a:p>
            <a:r>
              <a:rPr lang="en-US" dirty="0"/>
              <a:t>Used for weighting the actor output gradient.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03161-7146-4249-8C80-0E090F39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DBA3-6267-4757-B85A-BF181198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3D848-86F8-445E-9597-E890D0DB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8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034620" cy="3116934"/>
          </a:xfrm>
        </p:spPr>
        <p:txBody>
          <a:bodyPr/>
          <a:lstStyle/>
          <a:p>
            <a:r>
              <a:rPr lang="en-US" dirty="0"/>
              <a:t>Uses the deep deterministic policy gradients method developed by DeepMind.</a:t>
            </a:r>
          </a:p>
          <a:p>
            <a:r>
              <a:rPr lang="en-US" dirty="0"/>
              <a:t>Model-free, actor-critic algorithm implemented with artificial neural networks.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7C495-79FF-4FBC-9BF2-38BE8AE4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20" y="634541"/>
            <a:ext cx="4581236" cy="38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1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5859-B475-4F40-A692-DAC11F5C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2F9D6-7038-4D8E-B2D0-7A37AE2B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optimizer.</a:t>
            </a:r>
          </a:p>
          <a:p>
            <a:r>
              <a:rPr lang="en-US" dirty="0"/>
              <a:t>To update weights:</a:t>
            </a:r>
          </a:p>
          <a:p>
            <a:pPr lvl="1"/>
            <a:r>
              <a:rPr lang="en-US" dirty="0"/>
              <a:t>Calculate gradient of the network output with respect to network weights and biases</a:t>
            </a:r>
          </a:p>
          <a:p>
            <a:pPr lvl="1"/>
            <a:r>
              <a:rPr lang="en-US" dirty="0"/>
              <a:t>Weight by action gradients from the critic network.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393C-B1B7-4D9A-883F-B03823B7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2B88C-602A-4C1D-BD8D-70C036FA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99A0-2BBF-4DD0-97C7-56D92068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08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EDA1-6BDB-43FA-9E99-327137DF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644DD-9E99-4E57-830D-6D5EA3A2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ActorNetwork</a:t>
            </a:r>
            <a:endParaRPr lang="en-US" dirty="0"/>
          </a:p>
          <a:p>
            <a:r>
              <a:rPr lang="en-US" dirty="0" err="1"/>
              <a:t>CriticNetwork</a:t>
            </a:r>
            <a:endParaRPr lang="en-US" dirty="0"/>
          </a:p>
          <a:p>
            <a:r>
              <a:rPr lang="en-US" dirty="0"/>
              <a:t>Robot</a:t>
            </a:r>
          </a:p>
          <a:p>
            <a:r>
              <a:rPr lang="en-US" dirty="0" err="1"/>
              <a:t>RobotSim</a:t>
            </a:r>
            <a:endParaRPr lang="en-US" dirty="0"/>
          </a:p>
          <a:p>
            <a:r>
              <a:rPr lang="en-US" dirty="0"/>
              <a:t>DDPG</a:t>
            </a:r>
          </a:p>
          <a:p>
            <a:r>
              <a:rPr lang="en-US" dirty="0" err="1"/>
              <a:t>OrnsteinUhlenbeckActionNoise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6D0F4-FFD0-4759-93D6-AA95FFE4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97C10-8BB0-4611-8D38-451A0BEA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91ECB-300C-45EB-ACCB-2F4608B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75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Flowchart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0A07BB-9651-4668-8E2E-1CC2737B9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707" y="30699"/>
            <a:ext cx="2330887" cy="47434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6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2CAE-63DD-4D25-BF87-AA8A113D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2CB5-3647-496B-BC84-838A1960B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separate DDPG networks for each orthogonal direction: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(dx/dt, </a:t>
            </a:r>
            <a:r>
              <a:rPr lang="en-US" dirty="0" err="1"/>
              <a:t>dy</a:t>
            </a:r>
            <a:r>
              <a:rPr lang="en-US" dirty="0"/>
              <a:t>/dt, d</a:t>
            </a:r>
            <a:r>
              <a:rPr lang="el-GR" dirty="0"/>
              <a:t>θ</a:t>
            </a:r>
            <a:r>
              <a:rPr lang="en-US" dirty="0"/>
              <a:t>/dt)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2E9F3-3F86-4867-BE37-D1D872FE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6760F-DF90-4D9D-A7EB-C5D3DAEC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2D528-BD90-441F-AEE7-F848A8C5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96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0.001</a:t>
            </a:r>
          </a:p>
          <a:p>
            <a:r>
              <a:rPr lang="en-US" dirty="0"/>
              <a:t>Mini-batch size: 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tx1"/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1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3AD6-0AEB-4DCD-BBA5-0EBFEB88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2B3A-240A-4DF8-94FB-18AF21C3E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  <a:p>
            <a:endParaRPr lang="en-US" dirty="0"/>
          </a:p>
          <a:p>
            <a:r>
              <a:rPr lang="en-US" dirty="0"/>
              <a:t>Reduced learning rate to avoid learning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8DF6B-5693-4278-84CC-7E033197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808C6-5B13-41A9-9217-91DCB4A1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D1475-ECCA-4838-8DAC-C0DA19CC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46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0.0001</a:t>
            </a:r>
          </a:p>
          <a:p>
            <a:r>
              <a:rPr lang="en-US" dirty="0"/>
              <a:t>Mini-batch size: 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51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BC4F0-3DB0-42D4-A5C1-D859077A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76"/>
            <a:ext cx="4582614" cy="2502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DA9AC-A991-41F6-88A0-648AAD37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1476"/>
            <a:ext cx="4574958" cy="2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251598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No overshoot.</a:t>
            </a:r>
          </a:p>
          <a:p>
            <a:r>
              <a:rPr lang="en-US" dirty="0"/>
              <a:t>Oscillatory action behavior.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1A755-D106-4660-AAC7-A3398497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98" y="391727"/>
            <a:ext cx="5435201" cy="43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E2CD2-EFF8-4B00-B21F-EB8FB76D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" y="1273582"/>
            <a:ext cx="4501283" cy="3478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FCF5C-7448-4BA1-AD60-2F911C45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68" y="1273582"/>
            <a:ext cx="4490732" cy="34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557A4-71E7-470A-944B-053F83FB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158"/>
            <a:ext cx="4496586" cy="3466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E60E0-54C9-4858-8726-9192ECB0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86" y="1285157"/>
            <a:ext cx="4541165" cy="34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053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5053"/>
            <a:ext cx="4572000" cy="24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r>
              <a:rPr lang="en-US" dirty="0"/>
              <a:t>Fully autonomous robots.</a:t>
            </a:r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1044"/>
            <a:ext cx="4572000" cy="2443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9D6A6-D463-4BF9-8699-664C257C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761044"/>
            <a:ext cx="4572001" cy="23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3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4C913687-D0D1-4CB0-8EE4-126E12A4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70" y="0"/>
            <a:ext cx="4028239" cy="47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90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1E2F-1BF9-443C-AE92-3773F80A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Roborodentia Entries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D98133-D6B3-4947-B2E3-EFD7CC001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586" b="35173"/>
          <a:stretch/>
        </p:blipFill>
        <p:spPr>
          <a:xfrm rot="5400000">
            <a:off x="4905393" y="1640070"/>
            <a:ext cx="3181583" cy="26942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7989A-56A1-4B30-B591-6DB8B5C8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A0927-42B8-4B5F-8082-B263DCFB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4F747-6482-493E-87F9-29EAAE4A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6694F9E-4149-49FD-AB3C-8E3C8787D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0" r="27128"/>
          <a:stretch/>
        </p:blipFill>
        <p:spPr>
          <a:xfrm>
            <a:off x="960851" y="1460145"/>
            <a:ext cx="3344718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3963</Words>
  <Application>Microsoft Office PowerPoint</Application>
  <PresentationFormat>On-screen Show (16:9)</PresentationFormat>
  <Paragraphs>728</Paragraphs>
  <Slides>76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Outline</vt:lpstr>
      <vt:lpstr>Outline</vt:lpstr>
      <vt:lpstr>Teaser</vt:lpstr>
      <vt:lpstr>Teaser</vt:lpstr>
      <vt:lpstr>Outline</vt:lpstr>
      <vt:lpstr>Cal Poly Roborodentia</vt:lpstr>
      <vt:lpstr>Previous Roborodentia Entries</vt:lpstr>
      <vt:lpstr>2018 Cal Poly Roborodentia</vt:lpstr>
      <vt:lpstr>2018 Entry</vt:lpstr>
      <vt:lpstr>Problem Statement</vt:lpstr>
      <vt:lpstr>Outline</vt:lpstr>
      <vt:lpstr>Reinforcement Learning (RL)</vt:lpstr>
      <vt:lpstr>Other Kinds of Learning</vt:lpstr>
      <vt:lpstr>Reinforcement Learning Elements</vt:lpstr>
      <vt:lpstr>Reinforcement Learning Elements – Tic Tac Toe Example</vt:lpstr>
      <vt:lpstr>Long-term Reward Gt</vt:lpstr>
      <vt:lpstr>Long-term Discounted Reward Gt</vt:lpstr>
      <vt:lpstr>Value Functions</vt:lpstr>
      <vt:lpstr>Q-Functions</vt:lpstr>
      <vt:lpstr>Policies</vt:lpstr>
      <vt:lpstr>On-Policy vs. Off-Policy</vt:lpstr>
      <vt:lpstr>RL Algorithms</vt:lpstr>
      <vt:lpstr>Q-Learning</vt:lpstr>
      <vt:lpstr>Tabular Q Methods</vt:lpstr>
      <vt:lpstr>Tabular Q Iterative Update</vt:lpstr>
      <vt:lpstr>RL Algorithms</vt:lpstr>
      <vt:lpstr>State-Action-Reward-State-Action (SARSA)</vt:lpstr>
      <vt:lpstr>Q-Learning and SARSA Issues</vt:lpstr>
      <vt:lpstr>RL Algorithms</vt:lpstr>
      <vt:lpstr>Deep Q-Network (DQN)</vt:lpstr>
      <vt:lpstr>DQN ANN</vt:lpstr>
      <vt:lpstr>Two Critical DQN Learnings</vt:lpstr>
      <vt:lpstr>RL Algorithms</vt:lpstr>
      <vt:lpstr>Stochastic Policy Gradient Method (PG)</vt:lpstr>
      <vt:lpstr>Stochastic PG Premise</vt:lpstr>
      <vt:lpstr>Policy Gradient as Derived by Sutton et al.</vt:lpstr>
      <vt:lpstr>RL Algorithms</vt:lpstr>
      <vt:lpstr>Deterministic Policy Gradient Method (DPG)</vt:lpstr>
      <vt:lpstr>Deterministic Policy Gradient</vt:lpstr>
      <vt:lpstr>Outline</vt:lpstr>
      <vt:lpstr>RL Algorithms</vt:lpstr>
      <vt:lpstr>Deep Deterministic Policy Gradient Method (DDPG)</vt:lpstr>
      <vt:lpstr>DDPG Key Features</vt:lpstr>
      <vt:lpstr>Critic Network Structure</vt:lpstr>
      <vt:lpstr>ReLU</vt:lpstr>
      <vt:lpstr>Critic Network Details</vt:lpstr>
      <vt:lpstr>Critic Network Action Gradients</vt:lpstr>
      <vt:lpstr>Actor Network Structure</vt:lpstr>
      <vt:lpstr>Actor Network Details</vt:lpstr>
      <vt:lpstr>Target Networks</vt:lpstr>
      <vt:lpstr>Outline</vt:lpstr>
      <vt:lpstr>Implementation</vt:lpstr>
      <vt:lpstr>Classes</vt:lpstr>
      <vt:lpstr>DDPG Flowchart</vt:lpstr>
      <vt:lpstr>Simulation</vt:lpstr>
      <vt:lpstr>Reward Assignment</vt:lpstr>
      <vt:lpstr>Three Actors Variant</vt:lpstr>
      <vt:lpstr>Three Actor Variant Training Parameters</vt:lpstr>
      <vt:lpstr>Single Actor Variant</vt:lpstr>
      <vt:lpstr>Single Actor Variant Training Parameters</vt:lpstr>
      <vt:lpstr>Outline</vt:lpstr>
      <vt:lpstr>X Translation Results</vt:lpstr>
      <vt:lpstr>X Translation Response</vt:lpstr>
      <vt:lpstr>X Translation Actor Progress</vt:lpstr>
      <vt:lpstr>X Translation Critic Progress</vt:lpstr>
      <vt:lpstr>Rotation Network Results</vt:lpstr>
      <vt:lpstr>Rotation Network Response</vt:lpstr>
      <vt:lpstr>Rotation Actor Progress</vt:lpstr>
      <vt:lpstr>Rotation Critic Progress</vt:lpstr>
      <vt:lpstr>Full Control Network Results</vt:lpstr>
      <vt:lpstr>Full Control Network Test Reward Close-Up</vt:lpstr>
      <vt:lpstr>Full Control Network Response</vt:lpstr>
      <vt:lpstr>Outline</vt:lpstr>
      <vt:lpstr>Conclusion</vt:lpstr>
      <vt:lpstr>Future Work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233</cp:revision>
  <dcterms:created xsi:type="dcterms:W3CDTF">2015-10-26T20:42:37Z</dcterms:created>
  <dcterms:modified xsi:type="dcterms:W3CDTF">2018-06-07T06:43:27Z</dcterms:modified>
</cp:coreProperties>
</file>